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65" r:id="rId9"/>
    <p:sldId id="266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d%20Avisar\Documents\&#1496;&#1497;&#1492;&#1493;&#1512;%20&#1502;&#1497;&#1501;\&#1502;&#1500;&#1508;&#1508;&#1493;&#1503;%20&#1510;&#1495;&#1497;%20&#1488;&#1508;&#1512;&#1497;&#1500;%202013\&#1504;&#1514;&#1493;&#1504;&#1497;%20&#1511;&#1496;&#1497;&#1507;%20&#1502;&#1500;&#1508;&#1508;&#1493;&#15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701952656601E-2"/>
          <c:y val="4.1466185129756826E-2"/>
          <c:w val="0.91442222415900154"/>
          <c:h val="0.7290966853356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'נתוני קטיף לפי צמח'!$E$4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 קטיף לפי צמח'!$B$5:$B$16</c:f>
              <c:numCache>
                <c:formatCode>[$-1010000]d/m/yyyy;@</c:formatCode>
                <c:ptCount val="12"/>
                <c:pt idx="0">
                  <c:v>41418</c:v>
                </c:pt>
                <c:pt idx="1">
                  <c:v>41421</c:v>
                </c:pt>
                <c:pt idx="2">
                  <c:v>41423</c:v>
                </c:pt>
                <c:pt idx="3">
                  <c:v>41426</c:v>
                </c:pt>
                <c:pt idx="4">
                  <c:v>41429</c:v>
                </c:pt>
                <c:pt idx="5">
                  <c:v>41432</c:v>
                </c:pt>
                <c:pt idx="6">
                  <c:v>41434</c:v>
                </c:pt>
                <c:pt idx="7">
                  <c:v>41437</c:v>
                </c:pt>
                <c:pt idx="8">
                  <c:v>41439</c:v>
                </c:pt>
                <c:pt idx="9">
                  <c:v>41442</c:v>
                </c:pt>
                <c:pt idx="10">
                  <c:v>41445</c:v>
                </c:pt>
                <c:pt idx="11">
                  <c:v>41448</c:v>
                </c:pt>
              </c:numCache>
            </c:numRef>
          </c:cat>
          <c:val>
            <c:numRef>
              <c:f>'נתוני קטיף לפי צמח'!$E$5:$E$16</c:f>
              <c:numCache>
                <c:formatCode>0.00</c:formatCode>
                <c:ptCount val="12"/>
                <c:pt idx="0">
                  <c:v>9.4736842105263164E-3</c:v>
                </c:pt>
                <c:pt idx="1">
                  <c:v>0.14842105263157895</c:v>
                </c:pt>
                <c:pt idx="2">
                  <c:v>0.16105263157894736</c:v>
                </c:pt>
                <c:pt idx="3">
                  <c:v>0.20526315789473684</c:v>
                </c:pt>
                <c:pt idx="4">
                  <c:v>0.14842105263157895</c:v>
                </c:pt>
                <c:pt idx="5">
                  <c:v>8.8421052631578942E-2</c:v>
                </c:pt>
                <c:pt idx="6">
                  <c:v>8.8421052631578942E-2</c:v>
                </c:pt>
                <c:pt idx="7">
                  <c:v>0.31578947368421051</c:v>
                </c:pt>
                <c:pt idx="8">
                  <c:v>0.30947368421052629</c:v>
                </c:pt>
                <c:pt idx="9">
                  <c:v>0.16421052631578947</c:v>
                </c:pt>
                <c:pt idx="10">
                  <c:v>0.23684210526315788</c:v>
                </c:pt>
                <c:pt idx="11">
                  <c:v>0.4673684210526316</c:v>
                </c:pt>
              </c:numCache>
            </c:numRef>
          </c:val>
        </c:ser>
        <c:ser>
          <c:idx val="1"/>
          <c:order val="1"/>
          <c:tx>
            <c:strRef>
              <c:f>'נתוני קטיף לפי צמח'!$F$4</c:f>
              <c:strCache>
                <c:ptCount val="1"/>
                <c:pt idx="0">
                  <c:v>SEM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'נתוני קטיף לפי צמח'!$B$5:$B$16</c:f>
              <c:numCache>
                <c:formatCode>[$-1010000]d/m/yyyy;@</c:formatCode>
                <c:ptCount val="12"/>
                <c:pt idx="0">
                  <c:v>41418</c:v>
                </c:pt>
                <c:pt idx="1">
                  <c:v>41421</c:v>
                </c:pt>
                <c:pt idx="2">
                  <c:v>41423</c:v>
                </c:pt>
                <c:pt idx="3">
                  <c:v>41426</c:v>
                </c:pt>
                <c:pt idx="4">
                  <c:v>41429</c:v>
                </c:pt>
                <c:pt idx="5">
                  <c:v>41432</c:v>
                </c:pt>
                <c:pt idx="6">
                  <c:v>41434</c:v>
                </c:pt>
                <c:pt idx="7">
                  <c:v>41437</c:v>
                </c:pt>
                <c:pt idx="8">
                  <c:v>41439</c:v>
                </c:pt>
                <c:pt idx="9">
                  <c:v>41442</c:v>
                </c:pt>
                <c:pt idx="10">
                  <c:v>41445</c:v>
                </c:pt>
                <c:pt idx="11">
                  <c:v>41448</c:v>
                </c:pt>
              </c:numCache>
            </c:numRef>
          </c:cat>
          <c:val>
            <c:numRef>
              <c:f>'נתוני קטיף לפי צמח'!$F$5:$F$16</c:f>
              <c:numCache>
                <c:formatCode>0.00</c:formatCode>
                <c:ptCount val="12"/>
                <c:pt idx="0">
                  <c:v>8.9783281733746126E-2</c:v>
                </c:pt>
                <c:pt idx="1">
                  <c:v>0.27554179566563469</c:v>
                </c:pt>
                <c:pt idx="2">
                  <c:v>0.16408668730650156</c:v>
                </c:pt>
                <c:pt idx="3">
                  <c:v>0.27863777089783281</c:v>
                </c:pt>
                <c:pt idx="4">
                  <c:v>0.18575851393188855</c:v>
                </c:pt>
                <c:pt idx="5">
                  <c:v>0.11455108359133127</c:v>
                </c:pt>
                <c:pt idx="6">
                  <c:v>0.13003095975232198</c:v>
                </c:pt>
                <c:pt idx="7">
                  <c:v>0.39938080495356038</c:v>
                </c:pt>
                <c:pt idx="8">
                  <c:v>0.38390092879256965</c:v>
                </c:pt>
                <c:pt idx="9">
                  <c:v>0.17647058823529413</c:v>
                </c:pt>
                <c:pt idx="10">
                  <c:v>0.26006191950464397</c:v>
                </c:pt>
                <c:pt idx="11">
                  <c:v>0.44582043343653249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487488"/>
        <c:axId val="97501568"/>
      </c:barChart>
      <c:catAx>
        <c:axId val="97487488"/>
        <c:scaling>
          <c:orientation val="minMax"/>
        </c:scaling>
        <c:delete val="0"/>
        <c:axPos val="b"/>
        <c:numFmt formatCode="[$-1010000]d/m/yyyy;@" sourceLinked="1"/>
        <c:majorTickMark val="out"/>
        <c:minorTickMark val="none"/>
        <c:tickLblPos val="nextTo"/>
        <c:crossAx val="97501568"/>
        <c:crosses val="autoZero"/>
        <c:auto val="0"/>
        <c:lblAlgn val="ctr"/>
        <c:lblOffset val="100"/>
        <c:noMultiLvlLbl val="0"/>
      </c:catAx>
      <c:valAx>
        <c:axId val="9750156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97487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458989709955603"/>
          <c:y val="4.4149710489684156E-2"/>
          <c:w val="0.14689208382976604"/>
          <c:h val="0.143975424299260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en-US" smtClean="0"/>
              <a:t>Hydrological Israel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FFFBF9-424C-4DC8-A16A-A26551D6DB42}" type="datetimeFigureOut">
              <a:rPr lang="he-IL" smtClean="0"/>
              <a:t>י"ג/חשון/תשע"ד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EA102F-0073-4101-81D2-7954181C74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3471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Hydrological Israel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EDE0-5BB9-4FC1-8329-7D7AF86FD30C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EB197-6131-4649-95F9-C2A5B9527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05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1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9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2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4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5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6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t>7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Hydrological Israel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B197-6131-4649-95F9-C2A5B952747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3EB5-2EDF-48DB-B4D0-57DE7874BF35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01E2F-08E4-4926-91A3-DEF44516DB34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0F24-95E9-498F-890B-FFC9F259D17D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11EA-DD5F-4705-B85E-3DA4986BC28B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B4E79-444D-4446-9083-4B8C56DB4135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B86E-7459-4F4E-BAE3-F8DE2CF56AC1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5D62-3471-4E6A-B60B-7CDC54F80CA2}" type="datetime1">
              <a:rPr lang="en-US" smtClean="0"/>
              <a:t>10/17/2013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EE8F-850A-4F9A-B603-5CED8C49411B}" type="datetime1">
              <a:rPr lang="en-US" smtClean="0"/>
              <a:t>10/17/2013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F176-48B1-428E-8200-17965DB1F443}" type="datetime1">
              <a:rPr lang="en-US" smtClean="0"/>
              <a:t>10/17/2013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0E18-16AA-4AC1-B2F3-68276599585A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5984-15F0-4AF2-B0AA-B876CD679D2F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0208-9084-4450-BE28-AAFB79440E87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2013   Hydrological Israel  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92AA-36E3-40AF-B02C-74D95657E1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08504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Comparison Of cucumber plots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from transplanting to harvest</a:t>
            </a:r>
            <a:endParaRPr lang="en-US" sz="48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Location: </a:t>
            </a:r>
            <a:r>
              <a:rPr lang="en-US" sz="4000" dirty="0" err="1" smtClean="0">
                <a:solidFill>
                  <a:schemeClr val="tx1"/>
                </a:solidFill>
              </a:rPr>
              <a:t>Shaki</a:t>
            </a:r>
            <a:r>
              <a:rPr lang="en-US" sz="4000" dirty="0" smtClean="0">
                <a:solidFill>
                  <a:schemeClr val="tx1"/>
                </a:solidFill>
              </a:rPr>
              <a:t> Farm– </a:t>
            </a:r>
            <a:r>
              <a:rPr lang="en-US" sz="4000" dirty="0" err="1" smtClean="0">
                <a:solidFill>
                  <a:schemeClr val="tx1"/>
                </a:solidFill>
              </a:rPr>
              <a:t>Achituv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Company: Hydrological Israel</a:t>
            </a:r>
            <a:endParaRPr lang="he-IL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  Date: </a:t>
            </a:r>
            <a:r>
              <a:rPr lang="he-IL" sz="4000" dirty="0" smtClean="0">
                <a:solidFill>
                  <a:schemeClr val="tx1"/>
                </a:solidFill>
              </a:rPr>
              <a:t>23/5/2013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0" y="6021288"/>
            <a:ext cx="9144000" cy="700187"/>
          </a:xfrm>
        </p:spPr>
        <p:txBody>
          <a:bodyPr vert="horz" lIns="91440" tIns="45720" rIns="91440" bIns="45720" rtlCol="0" anchor="ctr"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 Harvest Shelf lifeT-0</a:t>
            </a:r>
            <a:endParaRPr lang="en-US" sz="4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0165"/>
            <a:ext cx="3804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8" name="תמונה 7" descr="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364" y="2096852"/>
            <a:ext cx="4512501" cy="3384376"/>
          </a:xfrm>
          <a:prstGeom prst="rect">
            <a:avLst/>
          </a:prstGeom>
        </p:spPr>
      </p:pic>
      <p:pic>
        <p:nvPicPr>
          <p:cNvPr id="11" name="תמונה 10" descr="s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94112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 Harvest Shelf life After one </a:t>
            </a:r>
            <a:r>
              <a:rPr lang="en-US" sz="4000" dirty="0" smtClean="0"/>
              <a:t>WEEK</a:t>
            </a:r>
            <a:endParaRPr lang="en-US" sz="4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200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8" name="תמונה 7" descr="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485" y="2240868"/>
            <a:ext cx="4560507" cy="3420380"/>
          </a:xfrm>
          <a:prstGeom prst="rect">
            <a:avLst/>
          </a:prstGeom>
        </p:spPr>
      </p:pic>
      <p:pic>
        <p:nvPicPr>
          <p:cNvPr id="11" name="תמונה 10" descr="s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227687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 Harvest Shelf Life After two weeks</a:t>
            </a:r>
            <a:endParaRPr lang="en-US" sz="4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9" name="תמונה 8" descr="con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2943" y="2132856"/>
            <a:ext cx="4821058" cy="3744416"/>
          </a:xfrm>
          <a:prstGeom prst="rect">
            <a:avLst/>
          </a:prstGeom>
        </p:spPr>
      </p:pic>
      <p:pic>
        <p:nvPicPr>
          <p:cNvPr id="10" name="תמונה 9" descr="s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76" y="2203030"/>
            <a:ext cx="4139952" cy="37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Post Harvest Shelf Life After three weeks</a:t>
            </a:r>
            <a:endParaRPr lang="en-US" sz="4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7" name="תמונה 6" descr="cotr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9" y="2097487"/>
            <a:ext cx="4860032" cy="3645024"/>
          </a:xfrm>
          <a:prstGeom prst="rect">
            <a:avLst/>
          </a:prstGeom>
        </p:spPr>
      </p:pic>
      <p:pic>
        <p:nvPicPr>
          <p:cNvPr id="8" name="תמונה 7" descr="s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132856"/>
            <a:ext cx="486003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TRANSPLANTING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052736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9" name="תמונה 8" descr="IMG_0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70" y="1844824"/>
            <a:ext cx="3294366" cy="4392488"/>
          </a:xfrm>
          <a:prstGeom prst="rect">
            <a:avLst/>
          </a:prstGeom>
        </p:spPr>
      </p:pic>
      <p:pic>
        <p:nvPicPr>
          <p:cNvPr id="10" name="תמונה 9" descr="IMG_03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75366"/>
            <a:ext cx="3327834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TRANSPLANTING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88" y="1046875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052736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8" name="תמונה 7" descr="IMG_0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76539"/>
            <a:ext cx="3528392" cy="4704523"/>
          </a:xfrm>
          <a:prstGeom prst="rect">
            <a:avLst/>
          </a:prstGeom>
        </p:spPr>
      </p:pic>
      <p:pic>
        <p:nvPicPr>
          <p:cNvPr id="11" name="תמונה 10" descr="IMG_0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80187"/>
            <a:ext cx="3579862" cy="4773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ONE </a:t>
            </a:r>
            <a:r>
              <a:rPr lang="en-US" sz="3600" dirty="0" smtClean="0"/>
              <a:t>WEEK </a:t>
            </a:r>
            <a:r>
              <a:rPr lang="en-US" sz="3600" dirty="0" smtClean="0"/>
              <a:t>AFTER TRANSPLANTING</a:t>
            </a:r>
            <a:endParaRPr lang="en-US" sz="3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844824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7" name="תמונה 6" descr="IMG_0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708920"/>
            <a:ext cx="4355976" cy="3266982"/>
          </a:xfrm>
          <a:prstGeom prst="rect">
            <a:avLst/>
          </a:prstGeom>
        </p:spPr>
      </p:pic>
      <p:pic>
        <p:nvPicPr>
          <p:cNvPr id="8" name="תמונה 7" descr="IMG_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718302"/>
            <a:ext cx="4307971" cy="32309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TWO WEEKS </a:t>
            </a:r>
            <a:r>
              <a:rPr lang="en-US" sz="3600" dirty="0" smtClean="0"/>
              <a:t>AFTER TRANSPLANTING</a:t>
            </a:r>
            <a:endParaRPr lang="en-US" sz="3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404" y="1340768"/>
            <a:ext cx="3835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Saiseiko SEM Series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268760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10" name="תמונה 9" descr="שקופית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2132856"/>
            <a:ext cx="4067944" cy="3050958"/>
          </a:xfrm>
          <a:prstGeom prst="rect">
            <a:avLst/>
          </a:prstGeom>
        </p:spPr>
      </p:pic>
      <p:pic>
        <p:nvPicPr>
          <p:cNvPr id="11" name="תמונה 10" descr="שקופית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070230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3 WEEKS AFTER TRANSPLANTING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772816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844824"/>
            <a:ext cx="200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9" name="תמונה 8" descr="IMG_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348880"/>
            <a:ext cx="4283968" cy="3212976"/>
          </a:xfrm>
          <a:prstGeom prst="rect">
            <a:avLst/>
          </a:prstGeom>
        </p:spPr>
      </p:pic>
      <p:pic>
        <p:nvPicPr>
          <p:cNvPr id="10" name="תמונה 9" descr="IMG_0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348880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BEFORE HARVEST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2001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CONTROL</a:t>
            </a:r>
            <a:endParaRPr lang="en-US" sz="3600" dirty="0"/>
          </a:p>
        </p:txBody>
      </p:sp>
      <p:pic>
        <p:nvPicPr>
          <p:cNvPr id="9" name="תמונה 8" descr="IMG_05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3219822" cy="4293096"/>
          </a:xfrm>
          <a:prstGeom prst="rect">
            <a:avLst/>
          </a:prstGeom>
        </p:spPr>
      </p:pic>
      <p:pic>
        <p:nvPicPr>
          <p:cNvPr id="10" name="תמונה 9" descr="IMG_0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916832"/>
            <a:ext cx="3273828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YIELD DATA</a:t>
            </a:r>
            <a:endParaRPr lang="en-US" sz="48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38130"/>
              </p:ext>
            </p:extLst>
          </p:nvPr>
        </p:nvGraphicFramePr>
        <p:xfrm>
          <a:off x="323528" y="1703090"/>
          <a:ext cx="8568953" cy="2662014"/>
        </p:xfrm>
        <a:graphic>
          <a:graphicData uri="http://schemas.openxmlformats.org/drawingml/2006/table">
            <a:tbl>
              <a:tblPr/>
              <a:tblGrid>
                <a:gridCol w="1912080"/>
                <a:gridCol w="1912080"/>
                <a:gridCol w="2974348"/>
                <a:gridCol w="1770445"/>
              </a:tblGrid>
              <a:tr h="88733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Yield(KG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 plant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Difference(KG)</a:t>
                      </a:r>
                    </a:p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(KG per plant)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Difference in 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Control  Field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SEM</a:t>
                      </a:r>
                    </a:p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Treated field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7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2.90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9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Yield Data</a:t>
            </a:r>
            <a:endParaRPr lang="en-US" sz="40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251520" y="6453336"/>
            <a:ext cx="8892480" cy="268139"/>
          </a:xfrm>
        </p:spPr>
        <p:txBody>
          <a:bodyPr/>
          <a:lstStyle/>
          <a:p>
            <a:r>
              <a:rPr lang="en-US" sz="4000" smtClean="0">
                <a:solidFill>
                  <a:srgbClr val="0070C0"/>
                </a:solidFill>
              </a:rPr>
              <a:t>May 2013   Hydrological Israel  </a:t>
            </a:r>
            <a:endParaRPr 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5" name="תרשים 4" title="boxes"/>
          <p:cNvGraphicFramePr/>
          <p:nvPr>
            <p:extLst>
              <p:ext uri="{D42A27DB-BD31-4B8C-83A1-F6EECF244321}">
                <p14:modId xmlns:p14="http://schemas.microsoft.com/office/powerpoint/2010/main" val="3446086962"/>
              </p:ext>
            </p:extLst>
          </p:nvPr>
        </p:nvGraphicFramePr>
        <p:xfrm>
          <a:off x="395536" y="1124744"/>
          <a:ext cx="83529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32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202</Words>
  <Application>Microsoft Office PowerPoint</Application>
  <PresentationFormat>On-screen Show (4:3)</PresentationFormat>
  <Paragraphs>80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ערכת נושא Office</vt:lpstr>
      <vt:lpstr>Comparison Of cucumber plots from transplanting to harvest</vt:lpstr>
      <vt:lpstr>TRANSPLANTING</vt:lpstr>
      <vt:lpstr>TRANSPLANTING</vt:lpstr>
      <vt:lpstr>ONE WEEK AFTER TRANSPLANTING</vt:lpstr>
      <vt:lpstr>TWO WEEKS AFTER TRANSPLANTING</vt:lpstr>
      <vt:lpstr>3 WEEKS AFTER TRANSPLANTING</vt:lpstr>
      <vt:lpstr>BEFORE HARVEST</vt:lpstr>
      <vt:lpstr>YIELD DATA</vt:lpstr>
      <vt:lpstr>Yield Data</vt:lpstr>
      <vt:lpstr>Post Harvest Shelf lifeT-0</vt:lpstr>
      <vt:lpstr>Post Harvest Shelf life After one WEEK</vt:lpstr>
      <vt:lpstr>Post Harvest Shelf Life After two weeks</vt:lpstr>
      <vt:lpstr>Post Harvest Shelf Life After three weeks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השוואת חלקות מלפפון  לפני קטיף</dc:title>
  <dc:creator>Gad Avisar</dc:creator>
  <cp:lastModifiedBy>Dash</cp:lastModifiedBy>
  <cp:revision>11</cp:revision>
  <dcterms:created xsi:type="dcterms:W3CDTF">2013-05-24T07:38:11Z</dcterms:created>
  <dcterms:modified xsi:type="dcterms:W3CDTF">2013-10-17T10:15:31Z</dcterms:modified>
</cp:coreProperties>
</file>